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15"/>
  </p:notesMasterIdLst>
  <p:sldIdLst>
    <p:sldId id="256" r:id="rId2"/>
    <p:sldId id="257" r:id="rId3"/>
    <p:sldId id="258" r:id="rId4"/>
    <p:sldId id="259" r:id="rId5"/>
    <p:sldId id="260" r:id="rId6"/>
    <p:sldId id="269" r:id="rId7"/>
    <p:sldId id="261" r:id="rId8"/>
    <p:sldId id="262" r:id="rId9"/>
    <p:sldId id="270" r:id="rId10"/>
    <p:sldId id="272" r:id="rId11"/>
    <p:sldId id="271" r:id="rId12"/>
    <p:sldId id="265" r:id="rId13"/>
    <p:sldId id="266" r:id="rId14"/>
  </p:sldIdLst>
  <p:sldSz cx="18288000" cy="10287000"/>
  <p:notesSz cx="6858000" cy="9144000"/>
  <p:embeddedFontLst>
    <p:embeddedFont>
      <p:font typeface="Clear Sans Regular Bold" panose="020B060402020202020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0" d="100"/>
          <a:sy n="40"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ilak%20R\Download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ilak%20R\Downloads\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set.csv]Sheet2!PivotTable8</c:name>
    <c:fmtId val="-1"/>
  </c:pivotSource>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68280785290188"/>
          <c:y val="0.13463541666666667"/>
          <c:w val="0.75957349991445244"/>
          <c:h val="0.71257176837270342"/>
        </c:manualLayout>
      </c:layout>
      <c:pieChart>
        <c:varyColors val="1"/>
        <c:ser>
          <c:idx val="0"/>
          <c:order val="0"/>
          <c:tx>
            <c:strRef>
              <c:f>Sheet2!$N$9</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9CB-4D19-A2D3-3A990D69C5A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19CB-4D19-A2D3-3A990D69C5A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9CB-4D19-A2D3-3A990D69C5A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19CB-4D19-A2D3-3A990D69C5A4}"/>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9CB-4D19-A2D3-3A990D69C5A4}"/>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19CB-4D19-A2D3-3A990D69C5A4}"/>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19CB-4D19-A2D3-3A990D69C5A4}"/>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19CB-4D19-A2D3-3A990D69C5A4}"/>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19CB-4D19-A2D3-3A990D69C5A4}"/>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19CB-4D19-A2D3-3A990D69C5A4}"/>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19CB-4D19-A2D3-3A990D69C5A4}"/>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19CB-4D19-A2D3-3A990D69C5A4}"/>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19CB-4D19-A2D3-3A990D69C5A4}"/>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19CB-4D19-A2D3-3A990D69C5A4}"/>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19CB-4D19-A2D3-3A990D69C5A4}"/>
              </c:ext>
            </c:extLst>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0-19CB-4D19-A2D3-3A990D69C5A4}"/>
              </c:ext>
            </c:extLst>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19CB-4D19-A2D3-3A990D69C5A4}"/>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19CB-4D19-A2D3-3A990D69C5A4}"/>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2-19CB-4D19-A2D3-3A990D69C5A4}"/>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3-19CB-4D19-A2D3-3A990D69C5A4}"/>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4-19CB-4D19-A2D3-3A990D69C5A4}"/>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5-19CB-4D19-A2D3-3A990D69C5A4}"/>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6-19CB-4D19-A2D3-3A990D69C5A4}"/>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19CB-4D19-A2D3-3A990D69C5A4}"/>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8-19CB-4D19-A2D3-3A990D69C5A4}"/>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9-19CB-4D19-A2D3-3A990D69C5A4}"/>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A-19CB-4D19-A2D3-3A990D69C5A4}"/>
                </c:ext>
              </c:extLst>
            </c:dLbl>
            <c:dLbl>
              <c:idx val="1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B-19CB-4D19-A2D3-3A990D69C5A4}"/>
                </c:ext>
              </c:extLst>
            </c:dLbl>
            <c:dLbl>
              <c:idx val="1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19CB-4D19-A2D3-3A990D69C5A4}"/>
                </c:ext>
              </c:extLst>
            </c:dLbl>
            <c:dLbl>
              <c:idx val="1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D-19CB-4D19-A2D3-3A990D69C5A4}"/>
                </c:ext>
              </c:extLst>
            </c:dLbl>
            <c:dLbl>
              <c:idx val="1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19CB-4D19-A2D3-3A990D69C5A4}"/>
                </c:ext>
              </c:extLst>
            </c:dLbl>
            <c:dLbl>
              <c:idx val="1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F-19CB-4D19-A2D3-3A990D69C5A4}"/>
                </c:ext>
              </c:extLst>
            </c:dLbl>
            <c:dLbl>
              <c:idx val="1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0-19CB-4D19-A2D3-3A990D69C5A4}"/>
                </c:ext>
              </c:extLst>
            </c:dLbl>
            <c:dLbl>
              <c:idx val="1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1-19CB-4D19-A2D3-3A990D69C5A4}"/>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Sheet2!$M$10:$M$27</c:f>
              <c:strCache>
                <c:ptCount val="17"/>
                <c:pt idx="0">
                  <c:v>animals</c:v>
                </c:pt>
                <c:pt idx="1">
                  <c:v>cooking</c:v>
                </c:pt>
                <c:pt idx="2">
                  <c:v>culture</c:v>
                </c:pt>
                <c:pt idx="3">
                  <c:v>dogs</c:v>
                </c:pt>
                <c:pt idx="4">
                  <c:v>education</c:v>
                </c:pt>
                <c:pt idx="5">
                  <c:v>fitness</c:v>
                </c:pt>
                <c:pt idx="6">
                  <c:v>food</c:v>
                </c:pt>
                <c:pt idx="7">
                  <c:v>healthy eating</c:v>
                </c:pt>
                <c:pt idx="8">
                  <c:v>public speaking</c:v>
                </c:pt>
                <c:pt idx="9">
                  <c:v>science</c:v>
                </c:pt>
                <c:pt idx="10">
                  <c:v>soccer</c:v>
                </c:pt>
                <c:pt idx="11">
                  <c:v>studying</c:v>
                </c:pt>
                <c:pt idx="12">
                  <c:v>technology</c:v>
                </c:pt>
                <c:pt idx="13">
                  <c:v>tennis</c:v>
                </c:pt>
                <c:pt idx="14">
                  <c:v>travel</c:v>
                </c:pt>
                <c:pt idx="15">
                  <c:v>veganism</c:v>
                </c:pt>
                <c:pt idx="16">
                  <c:v>(blank)</c:v>
                </c:pt>
              </c:strCache>
            </c:strRef>
          </c:cat>
          <c:val>
            <c:numRef>
              <c:f>Sheet2!$N$10:$N$27</c:f>
              <c:numCache>
                <c:formatCode>General</c:formatCode>
                <c:ptCount val="17"/>
                <c:pt idx="0">
                  <c:v>1897</c:v>
                </c:pt>
                <c:pt idx="1">
                  <c:v>1664</c:v>
                </c:pt>
                <c:pt idx="2">
                  <c:v>1676</c:v>
                </c:pt>
                <c:pt idx="3">
                  <c:v>1338</c:v>
                </c:pt>
                <c:pt idx="4">
                  <c:v>1433</c:v>
                </c:pt>
                <c:pt idx="5">
                  <c:v>1395</c:v>
                </c:pt>
                <c:pt idx="6">
                  <c:v>1699</c:v>
                </c:pt>
                <c:pt idx="7">
                  <c:v>1717</c:v>
                </c:pt>
                <c:pt idx="8">
                  <c:v>1217</c:v>
                </c:pt>
                <c:pt idx="9">
                  <c:v>1796</c:v>
                </c:pt>
                <c:pt idx="10">
                  <c:v>1457</c:v>
                </c:pt>
                <c:pt idx="11">
                  <c:v>1363</c:v>
                </c:pt>
                <c:pt idx="12">
                  <c:v>1698</c:v>
                </c:pt>
                <c:pt idx="13">
                  <c:v>1328</c:v>
                </c:pt>
                <c:pt idx="14">
                  <c:v>1647</c:v>
                </c:pt>
                <c:pt idx="15">
                  <c:v>1248</c:v>
                </c:pt>
              </c:numCache>
            </c:numRef>
          </c:val>
          <c:extLst>
            <c:ext xmlns:c16="http://schemas.microsoft.com/office/drawing/2014/chart" uri="{C3380CC4-5D6E-409C-BE32-E72D297353CC}">
              <c16:uniqueId val="{00000000-19CB-4D19-A2D3-3A990D69C5A4}"/>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set.csv]Sheet3!PivotTable10</c:name>
    <c:fmtId val="5"/>
  </c:pivotSource>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Sheet3!$G$4</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1">
                    <a:alpha val="50000"/>
                  </a:schemeClr>
                </a:solidFill>
              </a:ln>
              <a:effectLst/>
            </c:spPr>
            <c:trendlineType val="linear"/>
            <c:dispRSqr val="0"/>
            <c:dispEq val="0"/>
          </c:trendline>
          <c:cat>
            <c:strRef>
              <c:f>Sheet3!$F$5:$F$18</c:f>
              <c:strCache>
                <c:ptCount val="13"/>
                <c:pt idx="0">
                  <c:v>&lt;18-06-2020</c:v>
                </c:pt>
                <c:pt idx="1">
                  <c:v>Jan</c:v>
                </c:pt>
                <c:pt idx="2">
                  <c:v>Feb</c:v>
                </c:pt>
                <c:pt idx="3">
                  <c:v>Mar</c:v>
                </c:pt>
                <c:pt idx="4">
                  <c:v>Apr</c:v>
                </c:pt>
                <c:pt idx="5">
                  <c:v>May</c:v>
                </c:pt>
                <c:pt idx="6">
                  <c:v>Jun</c:v>
                </c:pt>
                <c:pt idx="7">
                  <c:v>Jul</c:v>
                </c:pt>
                <c:pt idx="8">
                  <c:v>Aug</c:v>
                </c:pt>
                <c:pt idx="9">
                  <c:v>Sep</c:v>
                </c:pt>
                <c:pt idx="10">
                  <c:v>Oct</c:v>
                </c:pt>
                <c:pt idx="11">
                  <c:v>Nov</c:v>
                </c:pt>
                <c:pt idx="12">
                  <c:v>Dec</c:v>
                </c:pt>
              </c:strCache>
            </c:strRef>
          </c:cat>
          <c:val>
            <c:numRef>
              <c:f>Sheet3!$G$5:$G$18</c:f>
              <c:numCache>
                <c:formatCode>General</c:formatCode>
                <c:ptCount val="13"/>
                <c:pt idx="1">
                  <c:v>2126</c:v>
                </c:pt>
                <c:pt idx="2">
                  <c:v>1914</c:v>
                </c:pt>
                <c:pt idx="3">
                  <c:v>2012</c:v>
                </c:pt>
                <c:pt idx="4">
                  <c:v>1974</c:v>
                </c:pt>
                <c:pt idx="5">
                  <c:v>2138</c:v>
                </c:pt>
                <c:pt idx="6">
                  <c:v>2021</c:v>
                </c:pt>
                <c:pt idx="7">
                  <c:v>2070</c:v>
                </c:pt>
                <c:pt idx="8">
                  <c:v>2114</c:v>
                </c:pt>
                <c:pt idx="9">
                  <c:v>2022</c:v>
                </c:pt>
                <c:pt idx="10">
                  <c:v>2056</c:v>
                </c:pt>
                <c:pt idx="11">
                  <c:v>2034</c:v>
                </c:pt>
                <c:pt idx="12">
                  <c:v>2092</c:v>
                </c:pt>
              </c:numCache>
            </c:numRef>
          </c:val>
          <c:extLst>
            <c:ext xmlns:c16="http://schemas.microsoft.com/office/drawing/2014/chart" uri="{C3380CC4-5D6E-409C-BE32-E72D297353CC}">
              <c16:uniqueId val="{00000000-3814-4999-B434-4BA1FBAA20A8}"/>
            </c:ext>
          </c:extLst>
        </c:ser>
        <c:dLbls>
          <c:dLblPos val="outEnd"/>
          <c:showLegendKey val="0"/>
          <c:showVal val="1"/>
          <c:showCatName val="0"/>
          <c:showSerName val="0"/>
          <c:showPercent val="0"/>
          <c:showBubbleSize val="0"/>
        </c:dLbls>
        <c:gapWidth val="315"/>
        <c:overlap val="-40"/>
        <c:axId val="1825905135"/>
        <c:axId val="1825903695"/>
      </c:barChart>
      <c:catAx>
        <c:axId val="18259051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5903695"/>
        <c:crosses val="autoZero"/>
        <c:auto val="1"/>
        <c:lblAlgn val="ctr"/>
        <c:lblOffset val="100"/>
        <c:noMultiLvlLbl val="0"/>
      </c:catAx>
      <c:valAx>
        <c:axId val="18259036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5905135"/>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06106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85795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8848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7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49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817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155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8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4549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782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4583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7563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0345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2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pPr/>
              <a:t>4/8/2024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064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3.jpe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1879219-D9F0-8375-E657-BE93997401FE}"/>
              </a:ext>
            </a:extLst>
          </p:cNvPr>
          <p:cNvGraphicFramePr>
            <a:graphicFrameLocks/>
          </p:cNvGraphicFramePr>
          <p:nvPr>
            <p:extLst>
              <p:ext uri="{D42A27DB-BD31-4B8C-83A1-F6EECF244321}">
                <p14:modId xmlns:p14="http://schemas.microsoft.com/office/powerpoint/2010/main" val="4083096881"/>
              </p:ext>
            </p:extLst>
          </p:nvPr>
        </p:nvGraphicFramePr>
        <p:xfrm>
          <a:off x="685800" y="952500"/>
          <a:ext cx="13944600" cy="8395716"/>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924A4E95-BE22-2229-3568-65516DEA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4800" y="938784"/>
            <a:ext cx="5334000" cy="7806266"/>
          </a:xfrm>
          <a:prstGeom prst="rect">
            <a:avLst/>
          </a:prstGeom>
        </p:spPr>
      </p:pic>
    </p:spTree>
    <p:extLst>
      <p:ext uri="{BB962C8B-B14F-4D97-AF65-F5344CB8AC3E}">
        <p14:creationId xmlns:p14="http://schemas.microsoft.com/office/powerpoint/2010/main" val="73752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A11F8D1-E350-1345-45AF-054466BB60E6}"/>
              </a:ext>
            </a:extLst>
          </p:cNvPr>
          <p:cNvGraphicFramePr>
            <a:graphicFrameLocks/>
          </p:cNvGraphicFramePr>
          <p:nvPr>
            <p:extLst>
              <p:ext uri="{D42A27DB-BD31-4B8C-83A1-F6EECF244321}">
                <p14:modId xmlns:p14="http://schemas.microsoft.com/office/powerpoint/2010/main" val="826891718"/>
              </p:ext>
            </p:extLst>
          </p:nvPr>
        </p:nvGraphicFramePr>
        <p:xfrm>
          <a:off x="990600" y="1413510"/>
          <a:ext cx="14401800" cy="74599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851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876800" y="854238"/>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4A850FA1-7DF9-6EBD-D415-342FCCF459CB}"/>
              </a:ext>
            </a:extLst>
          </p:cNvPr>
          <p:cNvSpPr txBox="1"/>
          <p:nvPr/>
        </p:nvSpPr>
        <p:spPr>
          <a:xfrm>
            <a:off x="11085641" y="2055167"/>
            <a:ext cx="5955096" cy="1354217"/>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There are 16 Unique items present in the dataset .</a:t>
            </a:r>
            <a:endParaRPr lang="en-IN" sz="2400" dirty="0">
              <a:latin typeface="Times New Roman" panose="02020603050405020304" pitchFamily="18" charset="0"/>
              <a:cs typeface="Times New Roman" panose="02020603050405020304" pitchFamily="18" charset="0"/>
            </a:endParaRPr>
          </a:p>
          <a:p>
            <a:endParaRPr lang="en-IN" dirty="0"/>
          </a:p>
        </p:txBody>
      </p:sp>
      <p:sp>
        <p:nvSpPr>
          <p:cNvPr id="18" name="TextBox 17">
            <a:extLst>
              <a:ext uri="{FF2B5EF4-FFF2-40B4-BE49-F238E27FC236}">
                <a16:creationId xmlns:a16="http://schemas.microsoft.com/office/drawing/2014/main" id="{45755869-CC94-08A9-09E1-3773687EDD92}"/>
              </a:ext>
            </a:extLst>
          </p:cNvPr>
          <p:cNvSpPr txBox="1"/>
          <p:nvPr/>
        </p:nvSpPr>
        <p:spPr>
          <a:xfrm>
            <a:off x="10995791" y="7381260"/>
            <a:ext cx="5677467"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The most posted month is May followed by January and August.</a:t>
            </a:r>
          </a:p>
        </p:txBody>
      </p:sp>
      <p:sp>
        <p:nvSpPr>
          <p:cNvPr id="19" name="TextBox 18">
            <a:extLst>
              <a:ext uri="{FF2B5EF4-FFF2-40B4-BE49-F238E27FC236}">
                <a16:creationId xmlns:a16="http://schemas.microsoft.com/office/drawing/2014/main" id="{83A6A2FA-0D67-757B-6ABE-4592464DAA43}"/>
              </a:ext>
            </a:extLst>
          </p:cNvPr>
          <p:cNvSpPr txBox="1"/>
          <p:nvPr/>
        </p:nvSpPr>
        <p:spPr>
          <a:xfrm>
            <a:off x="11082593" y="4582141"/>
            <a:ext cx="5036754" cy="1569660"/>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Highest reaction types are animals , healthy eating, cooking, culture</a:t>
            </a:r>
            <a:endParaRPr lang="en-IN"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1E635980-B9E8-487A-6098-6E8ED7696D9C}"/>
              </a:ext>
            </a:extLst>
          </p:cNvPr>
          <p:cNvSpPr txBox="1"/>
          <p:nvPr/>
        </p:nvSpPr>
        <p:spPr>
          <a:xfrm>
            <a:off x="8499198" y="1899094"/>
            <a:ext cx="7488848" cy="7124514"/>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Over the past 5 years, Social Buzz has reached over 500 million active users each month. They have scaled quicker than anticipated and need the help of an advisory firm to oversee their scaling process effectively.</a:t>
            </a:r>
          </a:p>
          <a:p>
            <a:pPr marL="457200" indent="-4572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Every day over 100,000 pieces of content, ranging from text, images, videos and GIFs are posted. All of this data is highly unstructured and requires extremely sophisticated and expensive technology to manage and maintain.</a:t>
            </a:r>
          </a:p>
          <a:p>
            <a:pPr marL="457200" indent="-4572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18664"/>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5B6C23DC-A2B1-1E85-D8A9-27BA0C5C084D}"/>
              </a:ext>
            </a:extLst>
          </p:cNvPr>
          <p:cNvSpPr txBox="1"/>
          <p:nvPr/>
        </p:nvSpPr>
        <p:spPr>
          <a:xfrm>
            <a:off x="2776931" y="5443762"/>
            <a:ext cx="6629400"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Every day over 100,000 pieces of content</a:t>
            </a:r>
            <a:endParaRPr lang="en-IN" sz="2800" dirty="0">
              <a:solidFill>
                <a:schemeClr val="bg1"/>
              </a:solidFill>
            </a:endParaRPr>
          </a:p>
        </p:txBody>
      </p:sp>
      <p:sp>
        <p:nvSpPr>
          <p:cNvPr id="23" name="TextBox 22">
            <a:extLst>
              <a:ext uri="{FF2B5EF4-FFF2-40B4-BE49-F238E27FC236}">
                <a16:creationId xmlns:a16="http://schemas.microsoft.com/office/drawing/2014/main" id="{6D629720-913C-3AC9-E6AF-20FF9B9938E6}"/>
              </a:ext>
            </a:extLst>
          </p:cNvPr>
          <p:cNvSpPr txBox="1"/>
          <p:nvPr/>
        </p:nvSpPr>
        <p:spPr>
          <a:xfrm>
            <a:off x="2776932" y="6373276"/>
            <a:ext cx="6214668"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Social Buzz has reached over 500 million active users each month</a:t>
            </a:r>
            <a:endParaRPr lang="en-IN"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6B640528-6FF1-95DC-A4D9-F18943594B53}"/>
              </a:ext>
            </a:extLst>
          </p:cNvPr>
          <p:cNvSpPr txBox="1"/>
          <p:nvPr/>
        </p:nvSpPr>
        <p:spPr>
          <a:xfrm>
            <a:off x="14072447" y="1929746"/>
            <a:ext cx="4346489" cy="138499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MICHELLE </a:t>
            </a:r>
          </a:p>
          <a:p>
            <a:r>
              <a:rPr lang="en-IN" sz="2800" dirty="0">
                <a:latin typeface="Times New Roman" panose="02020603050405020304" pitchFamily="18" charset="0"/>
                <a:cs typeface="Times New Roman" panose="02020603050405020304" pitchFamily="18" charset="0"/>
              </a:rPr>
              <a:t>CHIEF TECHNICAL ARCHITECT</a:t>
            </a:r>
          </a:p>
        </p:txBody>
      </p:sp>
      <p:sp>
        <p:nvSpPr>
          <p:cNvPr id="33" name="TextBox 32">
            <a:extLst>
              <a:ext uri="{FF2B5EF4-FFF2-40B4-BE49-F238E27FC236}">
                <a16:creationId xmlns:a16="http://schemas.microsoft.com/office/drawing/2014/main" id="{4E93EF29-9E88-7F36-C6AF-FE51BB373232}"/>
              </a:ext>
            </a:extLst>
          </p:cNvPr>
          <p:cNvSpPr txBox="1"/>
          <p:nvPr/>
        </p:nvSpPr>
        <p:spPr>
          <a:xfrm>
            <a:off x="14317476" y="4940182"/>
            <a:ext cx="4346489"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MARCUS</a:t>
            </a:r>
          </a:p>
          <a:p>
            <a:r>
              <a:rPr lang="en-IN" sz="2800" dirty="0">
                <a:latin typeface="Times New Roman" panose="02020603050405020304" pitchFamily="18" charset="0"/>
                <a:cs typeface="Times New Roman" panose="02020603050405020304" pitchFamily="18" charset="0"/>
              </a:rPr>
              <a:t>SENIOR PRINCIPLE </a:t>
            </a:r>
          </a:p>
        </p:txBody>
      </p:sp>
      <p:sp>
        <p:nvSpPr>
          <p:cNvPr id="34" name="TextBox 33">
            <a:extLst>
              <a:ext uri="{FF2B5EF4-FFF2-40B4-BE49-F238E27FC236}">
                <a16:creationId xmlns:a16="http://schemas.microsoft.com/office/drawing/2014/main" id="{4B27DE4C-5B8C-F02A-F403-C5AFB6C75E11}"/>
              </a:ext>
            </a:extLst>
          </p:cNvPr>
          <p:cNvSpPr txBox="1"/>
          <p:nvPr/>
        </p:nvSpPr>
        <p:spPr>
          <a:xfrm>
            <a:off x="14105975" y="7564587"/>
            <a:ext cx="4346489"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{Myself}</a:t>
            </a:r>
          </a:p>
          <a:p>
            <a:r>
              <a:rPr lang="en-IN" sz="2800" dirty="0">
                <a:latin typeface="Times New Roman" panose="02020603050405020304" pitchFamily="18" charset="0"/>
                <a:cs typeface="Times New Roman" panose="02020603050405020304" pitchFamily="18" charset="0"/>
              </a:rPr>
              <a:t>DATA ANALYST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E4C0CD-FACF-A406-1BC0-A3DEA672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19100"/>
            <a:ext cx="15621000" cy="8162241"/>
          </a:xfrm>
          <a:prstGeom prst="rect">
            <a:avLst/>
          </a:prstGeom>
          <a:ln w="1905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30879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7C2E89EC-2365-986D-953C-064B90D4E179}"/>
              </a:ext>
            </a:extLst>
          </p:cNvPr>
          <p:cNvSpPr txBox="1"/>
          <p:nvPr/>
        </p:nvSpPr>
        <p:spPr>
          <a:xfrm>
            <a:off x="4267200" y="1372359"/>
            <a:ext cx="2362200" cy="369332"/>
          </a:xfrm>
          <a:prstGeom prst="rect">
            <a:avLst/>
          </a:prstGeom>
          <a:noFill/>
        </p:spPr>
        <p:txBody>
          <a:bodyPr wrap="square" rtlCol="0">
            <a:spAutoFit/>
          </a:bodyPr>
          <a:lstStyle/>
          <a:p>
            <a:endParaRPr lang="en-IN"/>
          </a:p>
        </p:txBody>
      </p:sp>
      <p:sp>
        <p:nvSpPr>
          <p:cNvPr id="41" name="TextBox 40">
            <a:extLst>
              <a:ext uri="{FF2B5EF4-FFF2-40B4-BE49-F238E27FC236}">
                <a16:creationId xmlns:a16="http://schemas.microsoft.com/office/drawing/2014/main" id="{5B30350B-A0B0-BDF6-C3CF-D9C5B1539672}"/>
              </a:ext>
            </a:extLst>
          </p:cNvPr>
          <p:cNvSpPr txBox="1"/>
          <p:nvPr/>
        </p:nvSpPr>
        <p:spPr>
          <a:xfrm>
            <a:off x="4140478" y="1252002"/>
            <a:ext cx="47244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DATA UNDERSTANDING</a:t>
            </a:r>
          </a:p>
        </p:txBody>
      </p:sp>
      <p:sp>
        <p:nvSpPr>
          <p:cNvPr id="42" name="TextBox 41">
            <a:extLst>
              <a:ext uri="{FF2B5EF4-FFF2-40B4-BE49-F238E27FC236}">
                <a16:creationId xmlns:a16="http://schemas.microsoft.com/office/drawing/2014/main" id="{00939F86-4412-B12C-8315-7E02463E8D04}"/>
              </a:ext>
            </a:extLst>
          </p:cNvPr>
          <p:cNvSpPr txBox="1"/>
          <p:nvPr/>
        </p:nvSpPr>
        <p:spPr>
          <a:xfrm>
            <a:off x="5879035" y="2830223"/>
            <a:ext cx="434648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DATA CLEANING</a:t>
            </a:r>
          </a:p>
        </p:txBody>
      </p:sp>
      <p:sp>
        <p:nvSpPr>
          <p:cNvPr id="43" name="TextBox 42">
            <a:extLst>
              <a:ext uri="{FF2B5EF4-FFF2-40B4-BE49-F238E27FC236}">
                <a16:creationId xmlns:a16="http://schemas.microsoft.com/office/drawing/2014/main" id="{AC1C66ED-40DD-CBCC-C9CE-EFBC4250FA8B}"/>
              </a:ext>
            </a:extLst>
          </p:cNvPr>
          <p:cNvSpPr txBox="1"/>
          <p:nvPr/>
        </p:nvSpPr>
        <p:spPr>
          <a:xfrm>
            <a:off x="7714481" y="4350710"/>
            <a:ext cx="434648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DATA MODELLING</a:t>
            </a:r>
          </a:p>
        </p:txBody>
      </p:sp>
      <p:sp>
        <p:nvSpPr>
          <p:cNvPr id="44" name="TextBox 43">
            <a:extLst>
              <a:ext uri="{FF2B5EF4-FFF2-40B4-BE49-F238E27FC236}">
                <a16:creationId xmlns:a16="http://schemas.microsoft.com/office/drawing/2014/main" id="{AF0A5086-3C55-3940-D6D0-8643A53B1EF3}"/>
              </a:ext>
            </a:extLst>
          </p:cNvPr>
          <p:cNvSpPr txBox="1"/>
          <p:nvPr/>
        </p:nvSpPr>
        <p:spPr>
          <a:xfrm>
            <a:off x="9427999" y="6033316"/>
            <a:ext cx="434648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DATA ANALYSIS</a:t>
            </a:r>
          </a:p>
        </p:txBody>
      </p:sp>
      <p:sp>
        <p:nvSpPr>
          <p:cNvPr id="45" name="TextBox 44">
            <a:extLst>
              <a:ext uri="{FF2B5EF4-FFF2-40B4-BE49-F238E27FC236}">
                <a16:creationId xmlns:a16="http://schemas.microsoft.com/office/drawing/2014/main" id="{8367B7E8-49C1-8DA6-8B53-5567667E52FA}"/>
              </a:ext>
            </a:extLst>
          </p:cNvPr>
          <p:cNvSpPr txBox="1"/>
          <p:nvPr/>
        </p:nvSpPr>
        <p:spPr>
          <a:xfrm>
            <a:off x="11593272" y="7828620"/>
            <a:ext cx="434648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UNCOVER INSIGHTS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7" name="Picture 16">
            <a:extLst>
              <a:ext uri="{FF2B5EF4-FFF2-40B4-BE49-F238E27FC236}">
                <a16:creationId xmlns:a16="http://schemas.microsoft.com/office/drawing/2014/main" id="{C9C364BE-FCB4-DEE0-AC25-DCD38A3F0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52" y="2786949"/>
            <a:ext cx="18152548" cy="32449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97DE7-0A4B-668E-3ECB-CBAD3A63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17333817" cy="8077200"/>
          </a:xfrm>
          <a:prstGeom prst="rect">
            <a:avLst/>
          </a:prstGeom>
          <a:ln w="19050">
            <a:solidFill>
              <a:schemeClr val="tx1"/>
            </a:solidFill>
          </a:ln>
        </p:spPr>
      </p:pic>
    </p:spTree>
    <p:extLst>
      <p:ext uri="{BB962C8B-B14F-4D97-AF65-F5344CB8AC3E}">
        <p14:creationId xmlns:p14="http://schemas.microsoft.com/office/powerpoint/2010/main" val="148992689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91</TotalTime>
  <Words>211</Words>
  <Application>Microsoft Office PowerPoint</Application>
  <PresentationFormat>Custom</PresentationFormat>
  <Paragraphs>63</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Times New Roman</vt:lpstr>
      <vt:lpstr>Calibri Light</vt:lpstr>
      <vt:lpstr>Clear Sans Regular Bold</vt:lpstr>
      <vt:lpstr>Graphik Regular</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tilak nayak</cp:lastModifiedBy>
  <cp:revision>12</cp:revision>
  <dcterms:created xsi:type="dcterms:W3CDTF">2006-08-16T00:00:00Z</dcterms:created>
  <dcterms:modified xsi:type="dcterms:W3CDTF">2024-04-07T20:21:44Z</dcterms:modified>
  <dc:identifier>DAEhDyfaYKE</dc:identifier>
</cp:coreProperties>
</file>